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0D_3BC6AAD.xml" ContentType="application/vnd.ms-powerpoint.comments+xml"/>
  <Override PartName="/ppt/ink/ink1.xml" ContentType="application/inkml+xml"/>
  <Override PartName="/ppt/comments/modernComment_115_9D732993.xml" ContentType="application/vnd.ms-powerpoint.comments+xml"/>
  <Override PartName="/ppt/ink/ink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90" r:id="rId7"/>
    <p:sldId id="294" r:id="rId8"/>
    <p:sldId id="266" r:id="rId9"/>
    <p:sldId id="267" r:id="rId10"/>
    <p:sldId id="269" r:id="rId11"/>
    <p:sldId id="296" r:id="rId12"/>
    <p:sldId id="273" r:id="rId13"/>
    <p:sldId id="274" r:id="rId14"/>
    <p:sldId id="295" r:id="rId15"/>
    <p:sldId id="299" r:id="rId16"/>
    <p:sldId id="277" r:id="rId17"/>
    <p:sldId id="302" r:id="rId18"/>
    <p:sldId id="303" r:id="rId19"/>
    <p:sldId id="301" r:id="rId20"/>
    <p:sldId id="283" r:id="rId21"/>
    <p:sldId id="272" r:id="rId22"/>
    <p:sldId id="282" r:id="rId23"/>
    <p:sldId id="284" r:id="rId24"/>
    <p:sldId id="280" r:id="rId25"/>
    <p:sldId id="281" r:id="rId26"/>
    <p:sldId id="285" r:id="rId27"/>
    <p:sldId id="297" r:id="rId28"/>
    <p:sldId id="298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84A3F5-E9E0-4DCC-BED5-454263746994}">
          <p14:sldIdLst>
            <p14:sldId id="256"/>
            <p14:sldId id="260"/>
            <p14:sldId id="261"/>
            <p14:sldId id="262"/>
            <p14:sldId id="263"/>
            <p14:sldId id="290"/>
            <p14:sldId id="294"/>
            <p14:sldId id="266"/>
            <p14:sldId id="267"/>
            <p14:sldId id="269"/>
          </p14:sldIdLst>
        </p14:section>
        <p14:section name="Compiler" id="{247F7905-67AD-4869-BAA5-7D11281A3EE7}">
          <p14:sldIdLst>
            <p14:sldId id="296"/>
            <p14:sldId id="273"/>
            <p14:sldId id="274"/>
            <p14:sldId id="295"/>
            <p14:sldId id="299"/>
            <p14:sldId id="277"/>
            <p14:sldId id="302"/>
            <p14:sldId id="303"/>
            <p14:sldId id="301"/>
            <p14:sldId id="283"/>
            <p14:sldId id="272"/>
          </p14:sldIdLst>
        </p14:section>
        <p14:section name="More C# stuff" id="{80BC5998-D0DB-4CD3-9BAF-5DD5D2BA5669}">
          <p14:sldIdLst>
            <p14:sldId id="282"/>
            <p14:sldId id="284"/>
            <p14:sldId id="280"/>
            <p14:sldId id="281"/>
            <p14:sldId id="285"/>
            <p14:sldId id="297"/>
            <p14:sldId id="298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301610-2573-C5CF-0C50-614EA0B9ADE3}" name="Kathleen Dollard" initials="KD" userId="S::kdollard@microsoft.com::0e099197-7e30-40b4-b137-48962f86e4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BFD81B-C118-4FA7-8DD2-59D48B316B5D}" v="152" dt="2024-09-12T15:46:20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5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325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4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omments/modernComment_10D_3BC6A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08C7E3-6F12-4FC7-B5A9-142228B7064A}" authorId="{FB301610-2573-C5CF-0C50-614EA0B9ADE3}" status="resolved" created="2024-08-30T18:25:05.579" complete="100000">
    <pc:sldMkLst xmlns:pc="http://schemas.microsoft.com/office/powerpoint/2013/main/command">
      <pc:docMk/>
      <pc:sldMk cId="62679725" sldId="269"/>
    </pc:sldMkLst>
    <p188:txBody>
      <a:bodyPr/>
      <a:lstStyle/>
      <a:p>
        <a:r>
          <a:rPr lang="en-US"/>
          <a:t>Use a spread and a LINQ query inside the collection expression</a:t>
        </a:r>
      </a:p>
    </p188:txBody>
  </p188:cm>
</p188:cmLst>
</file>

<file path=ppt/comments/modernComment_115_9D7329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6BF193-CEA6-4927-BB8B-C577AB49DA0E}" authorId="{FB301610-2573-C5CF-0C50-614EA0B9ADE3}" status="resolved" created="2024-08-30T18:31:39.230" complete="100000">
    <pc:sldMkLst xmlns:pc="http://schemas.microsoft.com/office/powerpoint/2013/main/command">
      <pc:docMk/>
      <pc:sldMk cId="2641570195" sldId="277"/>
    </pc:sldMkLst>
    <p188:txBody>
      <a:bodyPr/>
      <a:lstStyle/>
      <a:p>
        <a:r>
          <a:rPr lang="en-US"/>
          <a:t>Make sure you point out that var is nullable and that’s just fine.
You only care when you dereference, and var in loops is null at the end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60D18-E202-4D72-84B4-30F1E53FED21}" type="doc">
      <dgm:prSet loTypeId="urn:microsoft.com/office/officeart/2005/8/layout/radial3" loCatId="cycl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44D18B3-043F-4876-BCFE-06B72EE35E58}">
      <dgm:prSet phldrT="[Text]" custT="1"/>
      <dgm:spPr/>
      <dgm:t>
        <a:bodyPr/>
        <a:lstStyle/>
        <a:p>
          <a:r>
            <a:rPr lang="en-US" sz="4400" dirty="0"/>
            <a:t>C#</a:t>
          </a:r>
        </a:p>
      </dgm:t>
    </dgm:pt>
    <dgm:pt modelId="{5EE67B95-32CD-4095-992A-CB1C032F3524}" type="parTrans" cxnId="{B7AFB6C1-E490-4968-BD4F-84788A89E537}">
      <dgm:prSet/>
      <dgm:spPr/>
      <dgm:t>
        <a:bodyPr/>
        <a:lstStyle/>
        <a:p>
          <a:endParaRPr lang="en-US" sz="1100"/>
        </a:p>
      </dgm:t>
    </dgm:pt>
    <dgm:pt modelId="{0698CF5F-BCC5-4377-AD96-EFF2067F891C}" type="sibTrans" cxnId="{B7AFB6C1-E490-4968-BD4F-84788A89E537}">
      <dgm:prSet/>
      <dgm:spPr/>
      <dgm:t>
        <a:bodyPr/>
        <a:lstStyle/>
        <a:p>
          <a:endParaRPr lang="en-US" sz="1100"/>
        </a:p>
      </dgm:t>
    </dgm:pt>
    <dgm:pt modelId="{3CBA6286-3A85-4E90-AFEF-844D2333E5BA}">
      <dgm:prSet phldrT="[Text]" custT="1"/>
      <dgm:spPr/>
      <dgm:t>
        <a:bodyPr rIns="0"/>
        <a:lstStyle/>
        <a:p>
          <a:pPr algn="r"/>
          <a:r>
            <a:rPr lang="en-US" sz="3600" dirty="0"/>
            <a:t>Editor</a:t>
          </a:r>
        </a:p>
      </dgm:t>
    </dgm:pt>
    <dgm:pt modelId="{9EE26C2F-1B4F-45AD-A6DB-639581554339}" type="parTrans" cxnId="{56DF11A6-9D56-4529-BFF6-FF9C52F257C7}">
      <dgm:prSet/>
      <dgm:spPr/>
      <dgm:t>
        <a:bodyPr/>
        <a:lstStyle/>
        <a:p>
          <a:endParaRPr lang="en-US" sz="1100"/>
        </a:p>
      </dgm:t>
    </dgm:pt>
    <dgm:pt modelId="{5B9A36D3-C1EF-4FE9-B557-643C44EBC3AA}" type="sibTrans" cxnId="{56DF11A6-9D56-4529-BFF6-FF9C52F257C7}">
      <dgm:prSet/>
      <dgm:spPr/>
      <dgm:t>
        <a:bodyPr/>
        <a:lstStyle/>
        <a:p>
          <a:endParaRPr lang="en-US" sz="1100"/>
        </a:p>
      </dgm:t>
    </dgm:pt>
    <dgm:pt modelId="{C5ADE581-2A4C-4860-AAF8-0B672169B99A}">
      <dgm:prSet phldrT="[Text]" custT="1"/>
      <dgm:spPr/>
      <dgm:t>
        <a:bodyPr lIns="0" rIns="0"/>
        <a:lstStyle/>
        <a:p>
          <a:pPr algn="l"/>
          <a:r>
            <a:rPr lang="en-US" sz="3600" dirty="0"/>
            <a:t>Runtime libraries</a:t>
          </a:r>
        </a:p>
      </dgm:t>
    </dgm:pt>
    <dgm:pt modelId="{BC20B715-FCE6-4BAE-86A3-37AD0462F6D7}" type="parTrans" cxnId="{7E18C990-9568-498E-A236-F366E9C73B3E}">
      <dgm:prSet/>
      <dgm:spPr/>
      <dgm:t>
        <a:bodyPr/>
        <a:lstStyle/>
        <a:p>
          <a:endParaRPr lang="en-US"/>
        </a:p>
      </dgm:t>
    </dgm:pt>
    <dgm:pt modelId="{583BDB80-DC5E-442D-9C4B-6D12C2A22341}" type="sibTrans" cxnId="{7E18C990-9568-498E-A236-F366E9C73B3E}">
      <dgm:prSet/>
      <dgm:spPr/>
      <dgm:t>
        <a:bodyPr/>
        <a:lstStyle/>
        <a:p>
          <a:endParaRPr lang="en-US"/>
        </a:p>
      </dgm:t>
    </dgm:pt>
    <dgm:pt modelId="{F13FD0DB-1C03-4BAA-8DDC-7895F04E3CCC}" type="pres">
      <dgm:prSet presAssocID="{90460D18-E202-4D72-84B4-30F1E53FED21}" presName="composite" presStyleCnt="0">
        <dgm:presLayoutVars>
          <dgm:chMax val="1"/>
          <dgm:dir/>
          <dgm:resizeHandles val="exact"/>
        </dgm:presLayoutVars>
      </dgm:prSet>
      <dgm:spPr/>
    </dgm:pt>
    <dgm:pt modelId="{BDA6F022-A308-46F8-965E-304EE09C009A}" type="pres">
      <dgm:prSet presAssocID="{90460D18-E202-4D72-84B4-30F1E53FED21}" presName="radial" presStyleCnt="0">
        <dgm:presLayoutVars>
          <dgm:animLvl val="ctr"/>
        </dgm:presLayoutVars>
      </dgm:prSet>
      <dgm:spPr/>
    </dgm:pt>
    <dgm:pt modelId="{DB8EEBEE-FF7B-4331-BD51-11FB63AF2F56}" type="pres">
      <dgm:prSet presAssocID="{144D18B3-043F-4876-BCFE-06B72EE35E58}" presName="centerShape" presStyleLbl="vennNode1" presStyleIdx="0" presStyleCnt="3"/>
      <dgm:spPr/>
    </dgm:pt>
    <dgm:pt modelId="{A4EDEFA3-10E4-43E7-B98F-1F63848AD087}" type="pres">
      <dgm:prSet presAssocID="{3CBA6286-3A85-4E90-AFEF-844D2333E5BA}" presName="node" presStyleLbl="vennNode1" presStyleIdx="1" presStyleCnt="3" custScaleX="168969" custScaleY="168990" custRadScaleRad="103878" custRadScaleInc="50118">
        <dgm:presLayoutVars>
          <dgm:bulletEnabled val="1"/>
        </dgm:presLayoutVars>
      </dgm:prSet>
      <dgm:spPr/>
    </dgm:pt>
    <dgm:pt modelId="{BD35EB81-A2C4-4EE6-9C59-3D3AF38F91DD}" type="pres">
      <dgm:prSet presAssocID="{C5ADE581-2A4C-4860-AAF8-0B672169B99A}" presName="node" presStyleLbl="vennNode1" presStyleIdx="2" presStyleCnt="3" custScaleX="180968" custScaleY="171510" custRadScaleRad="117561" custRadScaleInc="49869">
        <dgm:presLayoutVars>
          <dgm:bulletEnabled val="1"/>
        </dgm:presLayoutVars>
      </dgm:prSet>
      <dgm:spPr/>
    </dgm:pt>
  </dgm:ptLst>
  <dgm:cxnLst>
    <dgm:cxn modelId="{B8B95C40-AA9F-43FA-8B26-B44AB553556C}" type="presOf" srcId="{3CBA6286-3A85-4E90-AFEF-844D2333E5BA}" destId="{A4EDEFA3-10E4-43E7-B98F-1F63848AD087}" srcOrd="0" destOrd="0" presId="urn:microsoft.com/office/officeart/2005/8/layout/radial3"/>
    <dgm:cxn modelId="{8FD4ED56-47EC-4495-84D3-A5B834D1D44A}" type="presOf" srcId="{144D18B3-043F-4876-BCFE-06B72EE35E58}" destId="{DB8EEBEE-FF7B-4331-BD51-11FB63AF2F56}" srcOrd="0" destOrd="0" presId="urn:microsoft.com/office/officeart/2005/8/layout/radial3"/>
    <dgm:cxn modelId="{7E18C990-9568-498E-A236-F366E9C73B3E}" srcId="{144D18B3-043F-4876-BCFE-06B72EE35E58}" destId="{C5ADE581-2A4C-4860-AAF8-0B672169B99A}" srcOrd="1" destOrd="0" parTransId="{BC20B715-FCE6-4BAE-86A3-37AD0462F6D7}" sibTransId="{583BDB80-DC5E-442D-9C4B-6D12C2A22341}"/>
    <dgm:cxn modelId="{56DF11A6-9D56-4529-BFF6-FF9C52F257C7}" srcId="{144D18B3-043F-4876-BCFE-06B72EE35E58}" destId="{3CBA6286-3A85-4E90-AFEF-844D2333E5BA}" srcOrd="0" destOrd="0" parTransId="{9EE26C2F-1B4F-45AD-A6DB-639581554339}" sibTransId="{5B9A36D3-C1EF-4FE9-B557-643C44EBC3AA}"/>
    <dgm:cxn modelId="{132BCCB2-CC9D-4377-B28F-D72BA4EEDE80}" type="presOf" srcId="{90460D18-E202-4D72-84B4-30F1E53FED21}" destId="{F13FD0DB-1C03-4BAA-8DDC-7895F04E3CCC}" srcOrd="0" destOrd="0" presId="urn:microsoft.com/office/officeart/2005/8/layout/radial3"/>
    <dgm:cxn modelId="{B7AFB6C1-E490-4968-BD4F-84788A89E537}" srcId="{90460D18-E202-4D72-84B4-30F1E53FED21}" destId="{144D18B3-043F-4876-BCFE-06B72EE35E58}" srcOrd="0" destOrd="0" parTransId="{5EE67B95-32CD-4095-992A-CB1C032F3524}" sibTransId="{0698CF5F-BCC5-4377-AD96-EFF2067F891C}"/>
    <dgm:cxn modelId="{0D4F62EF-310C-47D6-9F80-E91117E0368D}" type="presOf" srcId="{C5ADE581-2A4C-4860-AAF8-0B672169B99A}" destId="{BD35EB81-A2C4-4EE6-9C59-3D3AF38F91DD}" srcOrd="0" destOrd="0" presId="urn:microsoft.com/office/officeart/2005/8/layout/radial3"/>
    <dgm:cxn modelId="{DBF83E55-974B-445C-8161-B44FE1B81377}" type="presParOf" srcId="{F13FD0DB-1C03-4BAA-8DDC-7895F04E3CCC}" destId="{BDA6F022-A308-46F8-965E-304EE09C009A}" srcOrd="0" destOrd="0" presId="urn:microsoft.com/office/officeart/2005/8/layout/radial3"/>
    <dgm:cxn modelId="{BA1E8C7F-0768-43DB-ACBD-2ADB2FB547DD}" type="presParOf" srcId="{BDA6F022-A308-46F8-965E-304EE09C009A}" destId="{DB8EEBEE-FF7B-4331-BD51-11FB63AF2F56}" srcOrd="0" destOrd="0" presId="urn:microsoft.com/office/officeart/2005/8/layout/radial3"/>
    <dgm:cxn modelId="{7A720CC3-9B3F-4C9D-8270-520E1AD99429}" type="presParOf" srcId="{BDA6F022-A308-46F8-965E-304EE09C009A}" destId="{A4EDEFA3-10E4-43E7-B98F-1F63848AD087}" srcOrd="1" destOrd="0" presId="urn:microsoft.com/office/officeart/2005/8/layout/radial3"/>
    <dgm:cxn modelId="{4BA1EC71-717D-49FE-8873-89D00C7A48B0}" type="presParOf" srcId="{BDA6F022-A308-46F8-965E-304EE09C009A}" destId="{BD35EB81-A2C4-4EE6-9C59-3D3AF38F91DD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EEBEE-FF7B-4331-BD51-11FB63AF2F56}">
      <dsp:nvSpPr>
        <dsp:cNvPr id="0" name=""/>
        <dsp:cNvSpPr/>
      </dsp:nvSpPr>
      <dsp:spPr>
        <a:xfrm>
          <a:off x="4122957" y="1186488"/>
          <a:ext cx="2979191" cy="297919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C#</a:t>
          </a:r>
        </a:p>
      </dsp:txBody>
      <dsp:txXfrm>
        <a:off x="4559249" y="1622780"/>
        <a:ext cx="2106607" cy="2106607"/>
      </dsp:txXfrm>
    </dsp:sp>
    <dsp:sp modelId="{A4EDEFA3-10E4-43E7-B98F-1F63848AD087}">
      <dsp:nvSpPr>
        <dsp:cNvPr id="0" name=""/>
        <dsp:cNvSpPr/>
      </dsp:nvSpPr>
      <dsp:spPr>
        <a:xfrm>
          <a:off x="6369439" y="1424920"/>
          <a:ext cx="2516954" cy="2517267"/>
        </a:xfrm>
        <a:prstGeom prst="ellipse">
          <a:avLst/>
        </a:prstGeom>
        <a:solidFill>
          <a:schemeClr val="accent5">
            <a:alpha val="50000"/>
            <a:hueOff val="-6076075"/>
            <a:satOff val="-413"/>
            <a:lumOff val="98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0" bIns="4572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Editor</a:t>
          </a:r>
        </a:p>
      </dsp:txBody>
      <dsp:txXfrm>
        <a:off x="6738038" y="1793565"/>
        <a:ext cx="1779756" cy="1779977"/>
      </dsp:txXfrm>
    </dsp:sp>
    <dsp:sp modelId="{BD35EB81-A2C4-4EE6-9C59-3D3AF38F91DD}">
      <dsp:nvSpPr>
        <dsp:cNvPr id="0" name=""/>
        <dsp:cNvSpPr/>
      </dsp:nvSpPr>
      <dsp:spPr>
        <a:xfrm>
          <a:off x="1983881" y="1408067"/>
          <a:ext cx="2695691" cy="2554805"/>
        </a:xfrm>
        <a:prstGeom prst="ellipse">
          <a:avLst/>
        </a:prstGeom>
        <a:solidFill>
          <a:schemeClr val="accent5">
            <a:alpha val="50000"/>
            <a:hueOff val="-12152150"/>
            <a:satOff val="-826"/>
            <a:lumOff val="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Runtime libraries</a:t>
          </a:r>
        </a:p>
      </dsp:txBody>
      <dsp:txXfrm>
        <a:off x="2378656" y="1782210"/>
        <a:ext cx="1906141" cy="1806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9T13:00:54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5 6449 0 0,'-44'-4'689'0'0,"17"10"351"0"0,24-5-985 0 0,-120 18 1504 0 0,109-16-1349 0 0,-1 1 0 0 0,0 0 0 0 0,1 1 0 0 0,0 1-1 0 0,0 0 1 0 0,-15 11 0 0 0,27-16-199 0 0,1 0 0 0 0,0 0 0 0 0,-1 0 0 0 0,1 0 0 0 0,0 0 0 0 0,0 0 0 0 0,0 0 0 0 0,0 1 0 0 0,0-1 0 0 0,-1 3 0 0 0,1-4-10 0 0,1 1 0 0 0,0 0 0 0 0,0-1 0 0 0,0 1 1 0 0,-1 0-1 0 0,1-1 0 0 0,0 1 0 0 0,0 0 0 0 0,0-1 1 0 0,0 1-1 0 0,0 0 0 0 0,0-1 0 0 0,0 1 0 0 0,0 0 1 0 0,1-1-1 0 0,-1 1 0 0 0,0 0 0 0 0,1 1 0 0 0,0-1-33 0 0,0 1 0 0 0,0-1 0 0 0,1 0-1 0 0,-1 1 1 0 0,0-1 0 0 0,1 0 0 0 0,-1 0-1 0 0,1 0 1 0 0,0 0 0 0 0,-1 0 0 0 0,1 0-1 0 0,0 0 1 0 0,-1-1 0 0 0,1 1 0 0 0,0 0-1 0 0,0-1 1 0 0,0 0 0 0 0,2 1 0 0 0,46 5-1577 0 0,-15-7-1781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09T13:05:09.9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115 184 7370 0 0,'-18'-30'-346'0'0,"1"0"1"0"0,1-2-1 0 0,-17-49 1 0 0,33 80 337 0 0,0 1 0 0 0,0-1 0 0 0,0 1 1 0 0,0-1-1 0 0,0 0 0 0 0,-1 1 0 0 0,1-1 0 0 0,0 1 0 0 0,0 0 1 0 0,-1-1-1 0 0,1 1 0 0 0,0-1 0 0 0,-1 1 0 0 0,1-1 0 0 0,-1 1 0 0 0,1 0 1 0 0,0-1-1 0 0,-1 1 0 0 0,0-1 0 0 0,-3 8-29 0 0,1 25-53 0 0,3-27-15 0 0,-13 133-3207 0 0,9-109 2297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861E-FBEC-DCBA-4C8D-F1720AC3E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0E174-72B0-A9C7-DF3D-4C780146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A21C9-C504-545E-C320-0FE9C6D7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DDB95-B88F-9918-FD24-C4AE15FE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10F3-6C1D-13D3-FE68-A5D6D37A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E4E1-AD9D-3A59-B4E1-0FF5DFB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4727F-C74E-33D1-3F07-00ED7997E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E582B-D686-EBBF-5192-6A5949339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54FF-8C2F-FB8F-4561-D62FCD1F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99B5-7693-4ED8-C63D-C98B5C02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803A1-04F8-5DEA-4BB0-E5D26B226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88A20-634F-CEF1-4698-8BF874FDF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C5E0C-3819-4F78-46A0-37AAFF4F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9934B-55AA-F115-F54C-862BFD5A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61B16-F7D7-F369-3212-2891E052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5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7305-5F33-3BB6-A761-6983ACFD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6A97-40ED-C8D9-F19E-F4AD397A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F3B78-5212-CB2C-4632-071F3EA4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84D54-C513-DF67-BDA5-4382D417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982A7-DD69-5DDC-38BA-F28AFE01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ADE5-D637-A8BB-C3E5-B7251337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403D-8DCD-2A09-67BC-AAD92096E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9E88D-3CCD-3E59-070A-C2D50326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0504B-357A-2F4E-EB90-07B4F76F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546B2-5FD6-FD2F-8FEA-C0BAD5E1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4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7A2B-053D-3B01-371E-1A24EE4E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DD9D-A7A1-221A-707E-4C2943556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B90CC-0393-26FA-0D43-DE12E7AF8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AC33E-B97E-DBD2-150F-10F75342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D3964-FB48-02F1-BABA-F7DB33EA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C5559-077D-4ED4-4623-00E7DE0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E814-B18D-876C-74BA-45391205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2615-52B1-0D43-C34C-9F3AEA439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8BFC6-3727-5EC5-2E3B-1135D22B7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FB30F-548A-5B59-2C25-24686CA5E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AB090D-A1D3-EA67-8A61-7B1319D77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CDE74-321F-DBAC-93E1-9670D134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C865B-6792-002B-674A-87D14CC1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FDDA4-CD0A-C146-DE50-B6AB0189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4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C5D3-E25D-CEA5-C0C7-057AE92E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45175-98BB-4587-62EE-D8079F3E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74B9B-FC04-1F2D-E53E-F0CF1216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03035-CC51-3E01-5756-2B3D1850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81CAF-C8BB-B381-16C0-EC099BC9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0D956-32F0-344D-9CDF-AAD77C49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4FD19-6DFE-E492-938F-2797127E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35D3-999F-FD6A-8E06-775DE9F4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C493-3B4E-592A-8E80-C8F28FEAA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9E6F6-81AA-5020-FB98-E59AF125D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1A7F0-1CC5-D7D8-3CF7-EAC39159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426C0-8C5B-8A3B-E7F9-3155FB75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B9F5-027F-80AD-9B04-FD564208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3A67-AB84-68AC-8B88-9F4D2276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04C5C9-9FDD-794D-3E02-B8523DA85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1B29-F486-36B7-FCC8-5EE24D16D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A4795-B4A1-493D-119B-A86527FA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BC540-C90C-BBC7-14F5-31DE863C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48490-66A5-1AA8-C764-C447FE9B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23381-162C-063B-231B-DDAE2209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C3D90-07E7-3400-5A17-044BC600E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0E85-4B6E-4E2A-EF7C-31B359813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DBD99-A0F5-4013-9C17-03024B95EFF5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B490B-A21F-369F-233A-10BD9515D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C0B26-E979-8BBD-6130-01867FB4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6442D5-B747-408F-8C04-4DD6248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7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operators/collection-expressions#collection-builder" TargetMode="External"/><Relationship Id="rId2" Type="http://schemas.microsoft.com/office/2018/10/relationships/comments" Target="../comments/modernComment_10D_3BC6AAD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federm.com/debugging-msbuild/" TargetMode="External"/><Relationship Id="rId2" Type="http://schemas.openxmlformats.org/officeDocument/2006/relationships/hyperlink" Target="https://learn.microsoft.com/visualstudio/msbuild/build-process-over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federm.com/debugging-msbuild" TargetMode="External"/><Relationship Id="rId4" Type="http://schemas.openxmlformats.org/officeDocument/2006/relationships/hyperlink" Target="https://devblogs.microsoft.com/visualstudio/experimental-msbuild-edito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5_9D73299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sharp-warning-compiler-options" TargetMode="External"/><Relationship Id="rId2" Type="http://schemas.openxmlformats.org/officeDocument/2006/relationships/hyperlink" Target="https://aka.ms/csharp-warning-op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csharp-coding-styl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tutorials/string-interpol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ndjin.com/blog/2023/02/dotnet-csharp-11-raw-string-literal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hleenDollard/devintersection-2024-csharp-now" TargetMode="External"/><Relationship Id="rId2" Type="http://schemas.openxmlformats.org/officeDocument/2006/relationships/hyperlink" Target="mailto:kdollard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" TargetMode="External"/><Relationship Id="rId5" Type="http://schemas.openxmlformats.org/officeDocument/2006/relationships/hyperlink" Target="https://aka.ms/csharp-feature-status" TargetMode="External"/><Relationship Id="rId4" Type="http://schemas.openxmlformats.org/officeDocument/2006/relationships/hyperlink" Target="https://github.com/dotnet/csharpla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AF41-71D2-990E-9713-7AE525927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best features of C# that you might not be using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8A86B-B747-D30E-7BF7-F46B931ED2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Kathleen Dollard</a:t>
            </a:r>
          </a:p>
          <a:p>
            <a:r>
              <a:rPr lang="en-US" dirty="0"/>
              <a:t>.NET Languages PM, Microsoft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FD721-30C3-F045-CF84-F965AB783453}"/>
              </a:ext>
            </a:extLst>
          </p:cNvPr>
          <p:cNvSpPr txBox="1"/>
          <p:nvPr/>
        </p:nvSpPr>
        <p:spPr>
          <a:xfrm>
            <a:off x="3541454" y="766105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This talk does not cover C# 13 or future ideas</a:t>
            </a:r>
          </a:p>
        </p:txBody>
      </p:sp>
    </p:spTree>
    <p:extLst>
      <p:ext uri="{BB962C8B-B14F-4D97-AF65-F5344CB8AC3E}">
        <p14:creationId xmlns:p14="http://schemas.microsoft.com/office/powerpoint/2010/main" val="172587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20BC-30AB-F3BD-A4BF-95CD2C00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</a:t>
            </a:r>
            <a:br>
              <a:rPr lang="en-US" dirty="0"/>
            </a:br>
            <a:r>
              <a:rPr lang="en-US" dirty="0"/>
              <a:t>there’s more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61A69F-D3B3-1139-7AE6-4C3B2850D42E}"/>
              </a:ext>
            </a:extLst>
          </p:cNvPr>
          <p:cNvSpPr txBox="1">
            <a:spLocks/>
          </p:cNvSpPr>
          <p:nvPr/>
        </p:nvSpPr>
        <p:spPr>
          <a:xfrm>
            <a:off x="4324494" y="275008"/>
            <a:ext cx="7597082" cy="2635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x2 = [];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Empty array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Common interfaces have default implementations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IEnumerable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[1, 2, 3];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The collection is created with the correct length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Slice/range syntax supported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IEnumerable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ints2 = [..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ints.Select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(x=&gt;x^2), 16, 25];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652F4-A4CC-82A1-5910-4658B78F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6719"/>
            <a:ext cx="10515600" cy="29054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Collection expressions are both easiest and fastest</a:t>
            </a:r>
          </a:p>
          <a:p>
            <a:r>
              <a:rPr lang="en-US" sz="2600" dirty="0"/>
              <a:t>If you have several overloads, we (almost always) do the right thing (such as preferring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ReadonlySpan</a:t>
            </a:r>
            <a:r>
              <a:rPr lang="en-US" sz="2600" dirty="0"/>
              <a:t>)</a:t>
            </a:r>
          </a:p>
          <a:p>
            <a:r>
              <a:rPr lang="en-US" sz="2600" dirty="0"/>
              <a:t>  If you have you're own collection type, it will work:</a:t>
            </a:r>
          </a:p>
          <a:p>
            <a:pPr lvl="1"/>
            <a:r>
              <a:rPr lang="en-US" sz="2200" dirty="0"/>
              <a:t>If it is well behaved</a:t>
            </a:r>
          </a:p>
          <a:p>
            <a:pPr lvl="1"/>
            <a:r>
              <a:rPr lang="en-US" sz="2200" dirty="0"/>
              <a:t>Or you use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CollectionBuilder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2200" dirty="0">
                <a:hlinkClick r:id="rId3"/>
              </a:rPr>
              <a:t>https://learn.microsoft.com/dotnet/csharp/language-reference/operators/collection-expressions#collection-builder</a:t>
            </a:r>
            <a:r>
              <a:rPr lang="en-US" sz="2200" dirty="0"/>
              <a:t>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26797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712762-9564-BB9C-D6AC-44CD7CCA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compiler and </a:t>
            </a:r>
            <a:r>
              <a:rPr lang="en-US" dirty="0" err="1"/>
              <a:t>MSBuild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9F89DE-F0B0-3943-8441-726967721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1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36A2-06FD-0BA6-FC4F-91A2083C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version a compiler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CF7EE7-4551-C039-261A-B29A339A31CD}"/>
              </a:ext>
            </a:extLst>
          </p:cNvPr>
          <p:cNvSpPr/>
          <p:nvPr/>
        </p:nvSpPr>
        <p:spPr>
          <a:xfrm>
            <a:off x="2057400" y="1906622"/>
            <a:ext cx="1225685" cy="732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8 SDK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A75F18-10FA-392A-4ADF-99128D85F659}"/>
              </a:ext>
            </a:extLst>
          </p:cNvPr>
          <p:cNvSpPr/>
          <p:nvPr/>
        </p:nvSpPr>
        <p:spPr>
          <a:xfrm>
            <a:off x="3487366" y="1906621"/>
            <a:ext cx="1225685" cy="732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9 SDK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BBD6C1-1C32-275D-06DD-9E973DF01539}"/>
              </a:ext>
            </a:extLst>
          </p:cNvPr>
          <p:cNvSpPr/>
          <p:nvPr/>
        </p:nvSpPr>
        <p:spPr>
          <a:xfrm>
            <a:off x="627434" y="1906620"/>
            <a:ext cx="1225685" cy="73281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.NET 7 SDK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99300646-32DB-2FDE-E6A9-3776BEA9667E}"/>
              </a:ext>
            </a:extLst>
          </p:cNvPr>
          <p:cNvSpPr/>
          <p:nvPr/>
        </p:nvSpPr>
        <p:spPr>
          <a:xfrm>
            <a:off x="2057400" y="3429001"/>
            <a:ext cx="1225685" cy="732817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F# 8</a:t>
            </a:r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24BEC095-E6B7-FCEE-9A4A-C586EFB1631B}"/>
              </a:ext>
            </a:extLst>
          </p:cNvPr>
          <p:cNvSpPr/>
          <p:nvPr/>
        </p:nvSpPr>
        <p:spPr>
          <a:xfrm>
            <a:off x="3487366" y="3429000"/>
            <a:ext cx="1225685" cy="732817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F# 9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A8DED689-37CC-3F00-7C15-7FEEF692E1F8}"/>
              </a:ext>
            </a:extLst>
          </p:cNvPr>
          <p:cNvSpPr/>
          <p:nvPr/>
        </p:nvSpPr>
        <p:spPr>
          <a:xfrm>
            <a:off x="627434" y="3428999"/>
            <a:ext cx="1225685" cy="732817"/>
          </a:xfrm>
          <a:prstGeom prst="flowChartDocumen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F# 7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B80EF-DFED-231A-EBB9-B1A937B60DE1}"/>
              </a:ext>
            </a:extLst>
          </p:cNvPr>
          <p:cNvCxnSpPr>
            <a:stCxn id="7" idx="2"/>
          </p:cNvCxnSpPr>
          <p:nvPr/>
        </p:nvCxnSpPr>
        <p:spPr>
          <a:xfrm>
            <a:off x="1240277" y="2639437"/>
            <a:ext cx="0" cy="7895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2B6E99-16B2-146A-C536-6F79C9BFCFD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00209" y="2639438"/>
            <a:ext cx="0" cy="7895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A3B9F9-AFCB-4D31-A305-80603073AC8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670243" y="2639439"/>
            <a:ext cx="0" cy="7895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707085-9C1E-CE70-8F76-C58F3D688959}"/>
              </a:ext>
            </a:extLst>
          </p:cNvPr>
          <p:cNvCxnSpPr>
            <a:cxnSpLocks/>
          </p:cNvCxnSpPr>
          <p:nvPr/>
        </p:nvCxnSpPr>
        <p:spPr>
          <a:xfrm>
            <a:off x="5252937" y="1899824"/>
            <a:ext cx="0" cy="3554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A674E89-957A-5B33-8558-2A160974A55A}"/>
              </a:ext>
            </a:extLst>
          </p:cNvPr>
          <p:cNvSpPr/>
          <p:nvPr/>
        </p:nvSpPr>
        <p:spPr>
          <a:xfrm>
            <a:off x="8250528" y="1909111"/>
            <a:ext cx="1225685" cy="732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8 SDK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8FAAEC-6015-5B3A-1528-0AD5537A613C}"/>
              </a:ext>
            </a:extLst>
          </p:cNvPr>
          <p:cNvSpPr/>
          <p:nvPr/>
        </p:nvSpPr>
        <p:spPr>
          <a:xfrm>
            <a:off x="9731471" y="1901016"/>
            <a:ext cx="1225685" cy="732817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9 SDK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43ABA1-67C8-F17D-0A07-045C71CD5BB1}"/>
              </a:ext>
            </a:extLst>
          </p:cNvPr>
          <p:cNvSpPr/>
          <p:nvPr/>
        </p:nvSpPr>
        <p:spPr>
          <a:xfrm>
            <a:off x="6820562" y="1909109"/>
            <a:ext cx="1225685" cy="732817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.NET 7 SDK</a:t>
            </a:r>
          </a:p>
        </p:txBody>
      </p:sp>
      <p:sp>
        <p:nvSpPr>
          <p:cNvPr id="28" name="Flowchart: Multidocument 27">
            <a:extLst>
              <a:ext uri="{FF2B5EF4-FFF2-40B4-BE49-F238E27FC236}">
                <a16:creationId xmlns:a16="http://schemas.microsoft.com/office/drawing/2014/main" id="{58C81DA1-6F8A-29E6-5607-D1B8C52BB29A}"/>
              </a:ext>
            </a:extLst>
          </p:cNvPr>
          <p:cNvSpPr/>
          <p:nvPr/>
        </p:nvSpPr>
        <p:spPr>
          <a:xfrm>
            <a:off x="8250528" y="3431490"/>
            <a:ext cx="1225685" cy="883752"/>
          </a:xfrm>
          <a:prstGeom prst="flowChartMultidocumen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 12</a:t>
            </a:r>
          </a:p>
        </p:txBody>
      </p:sp>
      <p:sp>
        <p:nvSpPr>
          <p:cNvPr id="29" name="Flowchart: Multidocument 28">
            <a:extLst>
              <a:ext uri="{FF2B5EF4-FFF2-40B4-BE49-F238E27FC236}">
                <a16:creationId xmlns:a16="http://schemas.microsoft.com/office/drawing/2014/main" id="{0B52D775-6D64-2250-C3BF-90EE65BD1176}"/>
              </a:ext>
            </a:extLst>
          </p:cNvPr>
          <p:cNvSpPr/>
          <p:nvPr/>
        </p:nvSpPr>
        <p:spPr>
          <a:xfrm>
            <a:off x="9681525" y="3408482"/>
            <a:ext cx="1225685" cy="883752"/>
          </a:xfrm>
          <a:prstGeom prst="flowChartMultidocument">
            <a:avLst/>
          </a:prstGeom>
          <a:solidFill>
            <a:schemeClr val="accent5">
              <a:lumMod val="75000"/>
            </a:schemeClr>
          </a:solidFill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 13</a:t>
            </a:r>
          </a:p>
        </p:txBody>
      </p: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CF12DCA2-5AB4-3A98-7E17-331B029272DF}"/>
              </a:ext>
            </a:extLst>
          </p:cNvPr>
          <p:cNvSpPr/>
          <p:nvPr/>
        </p:nvSpPr>
        <p:spPr>
          <a:xfrm>
            <a:off x="6820562" y="3431488"/>
            <a:ext cx="1225685" cy="883752"/>
          </a:xfrm>
          <a:prstGeom prst="flowChartMultidocumen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 11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D62509-2BE5-10E2-3385-CCF9056F9DCD}"/>
              </a:ext>
            </a:extLst>
          </p:cNvPr>
          <p:cNvCxnSpPr>
            <a:cxnSpLocks/>
          </p:cNvCxnSpPr>
          <p:nvPr/>
        </p:nvCxnSpPr>
        <p:spPr>
          <a:xfrm>
            <a:off x="7433405" y="2641926"/>
            <a:ext cx="0" cy="7895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DFB9CF-0ED8-76B9-CC36-DF418899D9E2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10344314" y="2633833"/>
            <a:ext cx="34376" cy="77464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0BE86A-8884-ED0D-1193-CA56CCAB99F8}"/>
              </a:ext>
            </a:extLst>
          </p:cNvPr>
          <p:cNvCxnSpPr>
            <a:cxnSpLocks/>
          </p:cNvCxnSpPr>
          <p:nvPr/>
        </p:nvCxnSpPr>
        <p:spPr>
          <a:xfrm>
            <a:off x="8863371" y="2641928"/>
            <a:ext cx="0" cy="7895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E2BA0E-DF74-CDB7-5685-8C95D56DA82A}"/>
              </a:ext>
            </a:extLst>
          </p:cNvPr>
          <p:cNvSpPr txBox="1"/>
          <p:nvPr/>
        </p:nvSpPr>
        <p:spPr>
          <a:xfrm>
            <a:off x="563964" y="4636851"/>
            <a:ext cx="441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compiler builds one language version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146EE3-5A70-3004-6AF0-B29EE4BFE88E}"/>
              </a:ext>
            </a:extLst>
          </p:cNvPr>
          <p:cNvSpPr txBox="1"/>
          <p:nvPr/>
        </p:nvSpPr>
        <p:spPr>
          <a:xfrm>
            <a:off x="3072468" y="1327018"/>
            <a:ext cx="436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Compilers are delivered as part of the SDK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4E8D04-D499-1531-1A60-5300AE0BA925}"/>
              </a:ext>
            </a:extLst>
          </p:cNvPr>
          <p:cNvSpPr txBox="1"/>
          <p:nvPr/>
        </p:nvSpPr>
        <p:spPr>
          <a:xfrm>
            <a:off x="5522880" y="4636851"/>
            <a:ext cx="613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compiler builds new and all previous language versions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CF208D-A821-8F03-A17E-C17DB7FC3E77}"/>
              </a:ext>
            </a:extLst>
          </p:cNvPr>
          <p:cNvSpPr txBox="1"/>
          <p:nvPr/>
        </p:nvSpPr>
        <p:spPr>
          <a:xfrm>
            <a:off x="906780" y="5661660"/>
            <a:ext cx="1024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Editor features often just work with new compiler </a:t>
            </a:r>
            <a:r>
              <a:rPr lang="en-US" sz="1800" b="1" i="1" dirty="0"/>
              <a:t>even if you’re on older language versions</a:t>
            </a:r>
            <a:br>
              <a:rPr lang="en-US" sz="1800" b="1" i="1" dirty="0"/>
            </a:br>
            <a:r>
              <a:rPr lang="en-US" b="1" i="1" dirty="0"/>
              <a:t>although, the compiler follows rules of the specified language version</a:t>
            </a:r>
            <a:endParaRPr lang="en-US" sz="1800" b="1" i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EF8156-2082-B17F-B838-AB3BA1C8F58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775158" y="2267425"/>
            <a:ext cx="1045404" cy="8093"/>
          </a:xfrm>
          <a:prstGeom prst="straightConnector1">
            <a:avLst/>
          </a:prstGeom>
          <a:ln w="76200" cap="rnd">
            <a:prstDash val="sysDot"/>
            <a:bevel/>
            <a:headEnd type="none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667762-4DDC-0225-5F50-E5C75BC4FA72}"/>
              </a:ext>
            </a:extLst>
          </p:cNvPr>
          <p:cNvSpPr txBox="1"/>
          <p:nvPr/>
        </p:nvSpPr>
        <p:spPr>
          <a:xfrm>
            <a:off x="5371564" y="366339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2F347A-6261-FF4A-5ECF-86FF2E76E306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5868816" y="3848064"/>
            <a:ext cx="951746" cy="0"/>
          </a:xfrm>
          <a:prstGeom prst="straightConnector1">
            <a:avLst/>
          </a:prstGeom>
          <a:ln w="76200" cap="rnd">
            <a:prstDash val="sysDot"/>
            <a:bevel/>
            <a:headEnd type="none" w="sm" len="med"/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D2AE103-2416-189B-D435-0CFEA09F2007}"/>
              </a:ext>
            </a:extLst>
          </p:cNvPr>
          <p:cNvSpPr txBox="1"/>
          <p:nvPr/>
        </p:nvSpPr>
        <p:spPr>
          <a:xfrm>
            <a:off x="9899777" y="1544042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67026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7A13E-D8DA-FD3B-2C49-F565EE54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499" y="589960"/>
            <a:ext cx="6432550" cy="1325563"/>
          </a:xfrm>
        </p:spPr>
        <p:txBody>
          <a:bodyPr/>
          <a:lstStyle/>
          <a:p>
            <a:r>
              <a:rPr lang="en-US" dirty="0"/>
              <a:t>Your 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4000" dirty="0" err="1">
                <a:solidFill>
                  <a:schemeClr val="accent5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csproj</a:t>
            </a:r>
            <a:endParaRPr lang="en-US" sz="4000" dirty="0">
              <a:solidFill>
                <a:schemeClr val="accent5">
                  <a:lumMod val="5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E0940-3FFB-925B-3605-FFB0CDD9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551" y="1811891"/>
            <a:ext cx="9318128" cy="3940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PropertyGroup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OutputType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OutputType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TargetFramework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net8.0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TargetFramework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LangVersion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12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LangVersion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RootNamespace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CSharpNow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RootNamespace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ImplicitUsings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ImplicitUsings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Nullable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enable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Nullable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TreatWarningsAsErrors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TreatWarningsAsErrors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&lt;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CheckForOverflowUnderflow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CheckForOverflowUnderflow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PropertyGroup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8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4661DF9B-E2D5-08DF-99BF-3BAC95EC3EC3}"/>
              </a:ext>
            </a:extLst>
          </p:cNvPr>
          <p:cNvSpPr/>
          <p:nvPr/>
        </p:nvSpPr>
        <p:spPr>
          <a:xfrm>
            <a:off x="482600" y="866695"/>
            <a:ext cx="3815714" cy="612648"/>
          </a:xfrm>
          <a:prstGeom prst="borderCallout2">
            <a:avLst>
              <a:gd name="adj1" fmla="val 49050"/>
              <a:gd name="adj2" fmla="val 101217"/>
              <a:gd name="adj3" fmla="val 183715"/>
              <a:gd name="adj4" fmla="val 113424"/>
              <a:gd name="adj5" fmla="val 231454"/>
              <a:gd name="adj6" fmla="val 1252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Console app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2A3C315E-8B38-46F7-4828-7F1233EF91C1}"/>
              </a:ext>
            </a:extLst>
          </p:cNvPr>
          <p:cNvSpPr/>
          <p:nvPr/>
        </p:nvSpPr>
        <p:spPr>
          <a:xfrm>
            <a:off x="486409" y="1609199"/>
            <a:ext cx="3815715" cy="612648"/>
          </a:xfrm>
          <a:prstGeom prst="borderCallout1">
            <a:avLst>
              <a:gd name="adj1" fmla="val 158745"/>
              <a:gd name="adj2" fmla="val 123691"/>
              <a:gd name="adj3" fmla="val 50311"/>
              <a:gd name="adj4" fmla="val 1013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framework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C1A062B6-FD1B-CE9E-9919-02EA2530E8F1}"/>
              </a:ext>
            </a:extLst>
          </p:cNvPr>
          <p:cNvSpPr/>
          <p:nvPr/>
        </p:nvSpPr>
        <p:spPr>
          <a:xfrm>
            <a:off x="482600" y="2351703"/>
            <a:ext cx="3819525" cy="612648"/>
          </a:xfrm>
          <a:prstGeom prst="borderCallout1">
            <a:avLst>
              <a:gd name="adj1" fmla="val 87487"/>
              <a:gd name="adj2" fmla="val 123725"/>
              <a:gd name="adj3" fmla="val 45129"/>
              <a:gd name="adj4" fmla="val 1014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Optional, defaults to one delivered with the </a:t>
            </a:r>
            <a:r>
              <a:rPr lang="en-US" dirty="0" err="1"/>
              <a:t>TargetFramework’s</a:t>
            </a:r>
            <a:r>
              <a:rPr lang="en-US" dirty="0"/>
              <a:t> SDK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2CFD0AE4-6CF8-076E-CEA4-266362A5A021}"/>
              </a:ext>
            </a:extLst>
          </p:cNvPr>
          <p:cNvSpPr/>
          <p:nvPr/>
        </p:nvSpPr>
        <p:spPr>
          <a:xfrm>
            <a:off x="482600" y="3094207"/>
            <a:ext cx="3819525" cy="612648"/>
          </a:xfrm>
          <a:prstGeom prst="borderCallout1">
            <a:avLst>
              <a:gd name="adj1" fmla="val 20637"/>
              <a:gd name="adj2" fmla="val 124265"/>
              <a:gd name="adj3" fmla="val 37873"/>
              <a:gd name="adj4" fmla="val 1024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Optional, sets the base namespace, if your project name is illegal or ugly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5E61F127-A7E1-5CEB-8440-CB524E11C0C4}"/>
              </a:ext>
            </a:extLst>
          </p:cNvPr>
          <p:cNvSpPr/>
          <p:nvPr/>
        </p:nvSpPr>
        <p:spPr>
          <a:xfrm>
            <a:off x="482600" y="3836711"/>
            <a:ext cx="3819525" cy="612648"/>
          </a:xfrm>
          <a:prstGeom prst="borderCallout1">
            <a:avLst>
              <a:gd name="adj1" fmla="val -45093"/>
              <a:gd name="adj2" fmla="val 124473"/>
              <a:gd name="adj3" fmla="val 55493"/>
              <a:gd name="adj4" fmla="val 1024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global usings commonly used with your project type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3DDE5985-D297-BC6D-370E-4FB82E1FDE4E}"/>
              </a:ext>
            </a:extLst>
          </p:cNvPr>
          <p:cNvSpPr/>
          <p:nvPr/>
        </p:nvSpPr>
        <p:spPr>
          <a:xfrm>
            <a:off x="482600" y="4579217"/>
            <a:ext cx="3819525" cy="612648"/>
          </a:xfrm>
          <a:prstGeom prst="borderCallout1">
            <a:avLst>
              <a:gd name="adj1" fmla="val 53991"/>
              <a:gd name="adj2" fmla="val 102058"/>
              <a:gd name="adj3" fmla="val -113064"/>
              <a:gd name="adj4" fmla="val 1258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 nullable analysis and warnings</a:t>
            </a: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1DD28AA-724D-5AE6-0D34-8BDAF3820BE9}"/>
              </a:ext>
            </a:extLst>
          </p:cNvPr>
          <p:cNvSpPr/>
          <p:nvPr/>
        </p:nvSpPr>
        <p:spPr>
          <a:xfrm>
            <a:off x="478789" y="5321722"/>
            <a:ext cx="3819525" cy="1147829"/>
          </a:xfrm>
          <a:prstGeom prst="borderCallout2">
            <a:avLst>
              <a:gd name="adj1" fmla="val 43439"/>
              <a:gd name="adj2" fmla="val 102188"/>
              <a:gd name="adj3" fmla="val -48910"/>
              <a:gd name="adj4" fmla="val 111602"/>
              <a:gd name="adj5" fmla="val -90546"/>
              <a:gd name="adj6" fmla="val 1257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Optional, stop build on warnings, </a:t>
            </a:r>
            <a:br>
              <a:rPr lang="en-US" dirty="0"/>
            </a:br>
            <a:r>
              <a:rPr lang="en-US" dirty="0"/>
              <a:t>as well as errors.</a:t>
            </a:r>
          </a:p>
          <a:p>
            <a:pPr algn="ctr"/>
            <a:r>
              <a:rPr lang="en-US" dirty="0"/>
              <a:t>Important if you use span, ref struct or unsafe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8B3B6D6-0AE3-CC86-A3F7-59D0CC1731F1}"/>
              </a:ext>
            </a:extLst>
          </p:cNvPr>
          <p:cNvSpPr/>
          <p:nvPr/>
        </p:nvSpPr>
        <p:spPr>
          <a:xfrm>
            <a:off x="5983925" y="5321721"/>
            <a:ext cx="3819525" cy="814217"/>
          </a:xfrm>
          <a:prstGeom prst="borderCallout1">
            <a:avLst>
              <a:gd name="adj1" fmla="val -21137"/>
              <a:gd name="adj2" fmla="val 49720"/>
              <a:gd name="adj3" fmla="val -78211"/>
              <a:gd name="adj4" fmla="val 411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Int32.Max + 1, Int32.Min -1, </a:t>
            </a:r>
            <a:r>
              <a:rPr lang="en-US" dirty="0" err="1"/>
              <a:t>etc</a:t>
            </a:r>
            <a:endParaRPr lang="en-US" dirty="0"/>
          </a:p>
          <a:p>
            <a:pPr algn="ctr"/>
            <a:r>
              <a:rPr lang="en-US" dirty="0"/>
              <a:t>throw instead of wrapping</a:t>
            </a:r>
          </a:p>
        </p:txBody>
      </p:sp>
    </p:spTree>
    <p:extLst>
      <p:ext uri="{BB962C8B-B14F-4D97-AF65-F5344CB8AC3E}">
        <p14:creationId xmlns:p14="http://schemas.microsoft.com/office/powerpoint/2010/main" val="323928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987E-EDF7-64B9-2C0C-7E18F749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MS Build stuff to explore </a:t>
            </a:r>
            <a:r>
              <a:rPr lang="en-US" sz="3200" dirty="0"/>
              <a:t>(homework, sorry, not sorry)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D6AA-B090-2BAC-CD72-04EE07D1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>
                <a:hlinkClick r:id="rId2"/>
              </a:rPr>
              <a:t>https://learn.microsoft.com/visualstudio/msbuild/build-process-overview</a:t>
            </a:r>
            <a:endParaRPr lang="en-US" dirty="0"/>
          </a:p>
          <a:p>
            <a:r>
              <a:rPr lang="en-US" dirty="0" err="1"/>
              <a:t>MSBuild</a:t>
            </a:r>
            <a:r>
              <a:rPr lang="en-US" dirty="0"/>
              <a:t> troubleshooting (Debugging </a:t>
            </a:r>
            <a:r>
              <a:rPr lang="en-US" dirty="0" err="1"/>
              <a:t>MSBuild</a:t>
            </a:r>
            <a:r>
              <a:rPr lang="en-US" dirty="0"/>
              <a:t>, David </a:t>
            </a:r>
            <a:r>
              <a:rPr lang="en-US" dirty="0" err="1"/>
              <a:t>Federman</a:t>
            </a:r>
            <a:r>
              <a:rPr lang="en-US" dirty="0"/>
              <a:t>):</a:t>
            </a:r>
          </a:p>
          <a:p>
            <a:pPr lvl="1"/>
            <a:r>
              <a:rPr lang="en-US" dirty="0">
                <a:hlinkClick r:id="rId3"/>
              </a:rPr>
              <a:t>https://dfederm.com/debugging-msbuild/</a:t>
            </a:r>
            <a:r>
              <a:rPr lang="en-US" dirty="0"/>
              <a:t> </a:t>
            </a:r>
          </a:p>
          <a:p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directory.build.props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directory.build.targets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to share items</a:t>
            </a:r>
          </a:p>
          <a:p>
            <a:r>
              <a:rPr lang="en-US" dirty="0"/>
              <a:t>NuGet packages effect build, including </a:t>
            </a:r>
            <a:r>
              <a:rPr lang="en-US" dirty="0" err="1"/>
              <a:t>NerdBank</a:t>
            </a:r>
            <a:r>
              <a:rPr lang="en-US" dirty="0"/>
              <a:t>, </a:t>
            </a:r>
            <a:r>
              <a:rPr lang="en-US" dirty="0" err="1"/>
              <a:t>MinVer</a:t>
            </a:r>
            <a:endParaRPr lang="en-US" dirty="0"/>
          </a:p>
          <a:p>
            <a:r>
              <a:rPr lang="en-US" dirty="0" err="1"/>
              <a:t>MSBuild</a:t>
            </a:r>
            <a:r>
              <a:rPr lang="en-US" dirty="0"/>
              <a:t> Editor preview</a:t>
            </a:r>
          </a:p>
          <a:p>
            <a:pPr lvl="1"/>
            <a:r>
              <a:rPr lang="en-US" dirty="0">
                <a:hlinkClick r:id="rId4"/>
              </a:rPr>
              <a:t>https://devblogs.microsoft.com/visualstudio/experimental-msbuild-editor</a:t>
            </a:r>
            <a:endParaRPr lang="en-US" dirty="0"/>
          </a:p>
          <a:p>
            <a:r>
              <a:rPr lang="en-US" dirty="0" err="1"/>
              <a:t>StructuredLogViewer</a:t>
            </a:r>
            <a:endParaRPr lang="en-US" dirty="0"/>
          </a:p>
          <a:p>
            <a:pPr lvl="1"/>
            <a:r>
              <a:rPr lang="en-US" dirty="0">
                <a:hlinkClick r:id="rId5" tooltip="https://dfederm.com/debugging-msbuild/"/>
              </a:rPr>
              <a:t>https://dfederm.com/debugging-msbuild</a:t>
            </a:r>
            <a:endParaRPr lang="en-US" dirty="0"/>
          </a:p>
          <a:p>
            <a:r>
              <a:rPr lang="en-US" dirty="0"/>
              <a:t>Terminal logger – default in .NET 9 SDK (extra credit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  <a:p>
            <a:pPr lvl="1"/>
            <a:r>
              <a:rPr lang="en-US" dirty="0"/>
              <a:t>In .NET 8 SDK, set the env var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MSBUILDTERMINALLOGGER</a:t>
            </a:r>
            <a:r>
              <a:rPr lang="en-US" dirty="0"/>
              <a:t> to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5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0C92-86EF-3620-2C35-382C33AD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C#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7A76-015B-027B-C7D7-155CBAF4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Don't do date math. Generally use BCL methods when possible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Remove use of obsolete members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Use nullable reference types and resolve all warnings (Enable </a:t>
            </a:r>
            <a:r>
              <a:rPr lang="en-US" sz="21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Nullable</a:t>
            </a:r>
            <a:r>
              <a:rPr lang="en-US" dirty="0"/>
              <a:t>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Avoid unsafe code, explore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Span</a:t>
            </a:r>
            <a:r>
              <a:rPr lang="en-US" dirty="0"/>
              <a:t>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ref struct</a:t>
            </a:r>
            <a:r>
              <a:rPr lang="en-US" dirty="0"/>
              <a:t>, with benchmarks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Overloads should do the same thing semantically</a:t>
            </a:r>
            <a:r>
              <a:rPr lang="en-US" sz="1800" dirty="0"/>
              <a:t>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Limit numeric casts and conversions where precision is critical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Set “Check for arithmetic overflow underflow” to true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Consider enabling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TreatWarningsAsErrors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lvl="1"/>
            <a:r>
              <a:rPr lang="en-US" sz="2200" dirty="0"/>
              <a:t>Explicitly suppress when needed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Remove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BinaryFormatter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FC65F1-1DF5-F2B4-2B8A-4BB4BC931E2A}"/>
                  </a:ext>
                </a:extLst>
              </p14:cNvPr>
              <p14:cNvContentPartPr/>
              <p14:nvPr/>
            </p14:nvContentPartPr>
            <p14:xfrm>
              <a:off x="2310794" y="980652"/>
              <a:ext cx="118440" cy="4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FC65F1-1DF5-F2B4-2B8A-4BB4BC931E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674" y="974532"/>
                <a:ext cx="13068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05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0034-A907-2122-65FD-F565A58B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Nullable reference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B8A71-2605-6E98-20BF-C9674FCC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it on in new code, greatly improves reliability of code</a:t>
            </a:r>
          </a:p>
          <a:p>
            <a:r>
              <a:rPr lang="en-US" dirty="0"/>
              <a:t>Static analysis, can be wrong and doesn’t handle everything</a:t>
            </a:r>
          </a:p>
          <a:p>
            <a:r>
              <a:rPr lang="en-US" dirty="0"/>
              <a:t>Expresses you expectation</a:t>
            </a:r>
          </a:p>
          <a:p>
            <a:r>
              <a:rPr lang="en-US" dirty="0"/>
              <a:t>Rarely use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!</a:t>
            </a:r>
            <a:r>
              <a:rPr lang="en-US" dirty="0"/>
              <a:t> to circumvent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var</a:t>
            </a:r>
            <a:r>
              <a:rPr lang="en-US" dirty="0"/>
              <a:t> is nullable</a:t>
            </a:r>
          </a:p>
          <a:p>
            <a:r>
              <a:rPr lang="en-US" dirty="0"/>
              <a:t>Use attributes to indicate intent in methods: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DA4E2-EE64-DB80-A917-75CA0B48A2C0}"/>
              </a:ext>
            </a:extLst>
          </p:cNvPr>
          <p:cNvSpPr txBox="1"/>
          <p:nvPr/>
        </p:nvSpPr>
        <p:spPr>
          <a:xfrm>
            <a:off x="838200" y="4942572"/>
            <a:ext cx="952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TryGetValue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         [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NotNullWhen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out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value)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15701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4A3A-EB04-DEB8-2E9B-0EB43063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776FF-898E-3F43-7C9F-1066CB36F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Overload rules are incredibly complicated</a:t>
            </a:r>
          </a:p>
          <a:p>
            <a:r>
              <a:rPr lang="en-US" dirty="0"/>
              <a:t>Overloads should do the same thing </a:t>
            </a:r>
          </a:p>
          <a:p>
            <a:pPr lvl="1"/>
            <a:r>
              <a:rPr lang="en-US" dirty="0"/>
              <a:t>They should do the same thing semantically</a:t>
            </a:r>
          </a:p>
          <a:p>
            <a:pPr lvl="1"/>
            <a:r>
              <a:rPr lang="en-US" dirty="0"/>
              <a:t>May have different perf or arguments</a:t>
            </a:r>
          </a:p>
          <a:p>
            <a:pPr lvl="1"/>
            <a:r>
              <a:rPr lang="en-US" dirty="0"/>
              <a:t>One has side effects, they all should etc.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BCL takes overloads seriously</a:t>
            </a:r>
          </a:p>
          <a:p>
            <a:pPr lvl="1"/>
            <a:r>
              <a:rPr lang="en-US" dirty="0"/>
              <a:t>Trust the BCL to pick the right overload - don't pre-massage types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8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F797-F259-4F11-24B6-B41C2BB9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numeric casts and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A733-FA36-503A-B197-07F798E4E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You/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dirty="0"/>
              <a:t> -&gt;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double</a:t>
            </a:r>
            <a:r>
              <a:rPr lang="en-US" dirty="0"/>
              <a:t>/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single</a:t>
            </a:r>
            <a:r>
              <a:rPr lang="en-US" dirty="0"/>
              <a:t> is base 10 -&gt; base 2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double</a:t>
            </a:r>
            <a:r>
              <a:rPr lang="en-US" dirty="0"/>
              <a:t>/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single</a:t>
            </a:r>
            <a:r>
              <a:rPr lang="en-US" dirty="0"/>
              <a:t> -&gt; you/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dirty="0"/>
              <a:t> is base 2 -&gt; base 2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double</a:t>
            </a:r>
            <a:r>
              <a:rPr lang="en-US" dirty="0"/>
              <a:t> -&gt;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single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loses precision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single</a:t>
            </a:r>
            <a:r>
              <a:rPr lang="en-US" dirty="0"/>
              <a:t> -&gt;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double</a:t>
            </a:r>
            <a:r>
              <a:rPr lang="en-US" dirty="0"/>
              <a:t> gives false precision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double</a:t>
            </a:r>
            <a:r>
              <a:rPr lang="en-US" dirty="0"/>
              <a:t>/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single</a:t>
            </a:r>
            <a:r>
              <a:rPr lang="en-US" dirty="0"/>
              <a:t> support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NaN</a:t>
            </a:r>
            <a:r>
              <a:rPr lang="en-US" dirty="0"/>
              <a:t>, negative zero and other fun stuff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decimal</a:t>
            </a:r>
            <a:r>
              <a:rPr lang="en-US" dirty="0"/>
              <a:t> is slower, but only matters with lots of calculations</a:t>
            </a:r>
          </a:p>
          <a:p>
            <a:r>
              <a:rPr lang="en-US" dirty="0"/>
              <a:t>Integers do not have precision challenges, but wrap on overflow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7B2F2-C62A-0C7D-7055-8CD19B19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8" r="1444"/>
          <a:stretch/>
        </p:blipFill>
        <p:spPr>
          <a:xfrm>
            <a:off x="8683361" y="3027046"/>
            <a:ext cx="3178629" cy="8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8B01-D6B4-7400-CDF7-7260870E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A88B4-2110-5223-02D8-27701FA6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Pattern matching can be easier to read than if/else logic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Records are better than struct types for DTOs</a:t>
            </a:r>
          </a:p>
          <a:p>
            <a:pPr lvl="1"/>
            <a:r>
              <a:rPr lang="en-US" dirty="0"/>
              <a:t>Value equality is automatically with good performance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Tuples -&gt; record -&gt; struct/class is a good prototyping story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Collection expressions are da bomb (</a:t>
            </a:r>
            <a:r>
              <a:rPr lang="en-US" i="1" dirty="0"/>
              <a:t>- Bill Wagner</a:t>
            </a:r>
            <a:r>
              <a:rPr lang="en-US" dirty="0"/>
              <a:t>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Configure: </a:t>
            </a:r>
            <a:r>
              <a:rPr lang="en-US" dirty="0" err="1"/>
              <a:t>editor.config</a:t>
            </a:r>
            <a:r>
              <a:rPr lang="en-US" dirty="0"/>
              <a:t>, warnings, and </a:t>
            </a:r>
            <a:r>
              <a:rPr lang="en-US" dirty="0" err="1"/>
              <a:t>MSBuild</a:t>
            </a: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BC050C3-72E1-05CC-EFD4-2CBD09DA70C8}"/>
                  </a:ext>
                </a:extLst>
              </p14:cNvPr>
              <p14:cNvContentPartPr/>
              <p14:nvPr/>
            </p14:nvContentPartPr>
            <p14:xfrm>
              <a:off x="2519234" y="993612"/>
              <a:ext cx="41400" cy="7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BC050C3-72E1-05CC-EFD4-2CBD09DA70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3114" y="987492"/>
                <a:ext cx="5364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84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ttle girl with mud">
            <a:extLst>
              <a:ext uri="{FF2B5EF4-FFF2-40B4-BE49-F238E27FC236}">
                <a16:creationId xmlns:a16="http://schemas.microsoft.com/office/drawing/2014/main" id="{E4CEEC52-903C-FB99-37AA-61D604AC6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808B8-4749-CAF7-48D2-A4775AA8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898" y="2322619"/>
            <a:ext cx="4243490" cy="189991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3100" dirty="0"/>
              <a:t>Would you have come </a:t>
            </a:r>
            <a:br>
              <a:rPr lang="en-US" sz="3100" dirty="0"/>
            </a:br>
            <a:r>
              <a:rPr lang="en-US" sz="3100" dirty="0"/>
              <a:t>if the title was</a:t>
            </a:r>
            <a:br>
              <a:rPr lang="en-US" sz="3100" dirty="0"/>
            </a:br>
            <a:r>
              <a:rPr lang="en-US" sz="6000" dirty="0"/>
              <a:t>C# helps you avoid messes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97740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83B4-FF43-C535-8FFA-D0F3C395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106F-EE0F-E4D2-198A-D0A48217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value equality, </a:t>
            </a:r>
            <a:r>
              <a:rPr lang="en-US" dirty="0" err="1"/>
              <a:t>ToString</a:t>
            </a:r>
            <a:r>
              <a:rPr lang="en-US" dirty="0"/>
              <a:t> and withers</a:t>
            </a:r>
          </a:p>
          <a:p>
            <a:r>
              <a:rPr lang="en-US" dirty="0"/>
              <a:t>Use for classes when you want value equality</a:t>
            </a:r>
          </a:p>
          <a:p>
            <a:r>
              <a:rPr lang="en-US" dirty="0"/>
              <a:t>Use for all structs to avoid slow equality comparisons</a:t>
            </a:r>
          </a:p>
          <a:p>
            <a:r>
              <a:rPr lang="en-US" dirty="0"/>
              <a:t>Positional and named versions available</a:t>
            </a:r>
          </a:p>
          <a:p>
            <a:pPr lvl="1"/>
            <a:r>
              <a:rPr lang="en-US" dirty="0"/>
              <a:t>Positional is via primary constructors</a:t>
            </a:r>
          </a:p>
          <a:p>
            <a:pPr lvl="1"/>
            <a:r>
              <a:rPr lang="en-US" dirty="0"/>
              <a:t>Named is via normal properties</a:t>
            </a:r>
          </a:p>
          <a:p>
            <a:r>
              <a:rPr lang="en-US" dirty="0"/>
              <a:t>Watch for differences in primary constructor behavior in records and non-records		</a:t>
            </a:r>
          </a:p>
        </p:txBody>
      </p:sp>
    </p:spTree>
    <p:extLst>
      <p:ext uri="{BB962C8B-B14F-4D97-AF65-F5344CB8AC3E}">
        <p14:creationId xmlns:p14="http://schemas.microsoft.com/office/powerpoint/2010/main" val="254182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C0D8-63EB-2272-8DA4-B4ACD390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78"/>
            <a:ext cx="10515600" cy="1325563"/>
          </a:xfrm>
        </p:spPr>
        <p:txBody>
          <a:bodyPr/>
          <a:lstStyle/>
          <a:p>
            <a:r>
              <a:rPr lang="en-US" dirty="0"/>
              <a:t>Help the compiler to help you</a:t>
            </a:r>
            <a:br>
              <a:rPr lang="en-US" dirty="0"/>
            </a:br>
            <a:r>
              <a:rPr lang="en-US" sz="3200" i="1" dirty="0"/>
              <a:t>Customizing feedback/warnings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A343-4C1F-661E-1C22-BF30CEE6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391502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https://aka.ms/csharp-warning-options</a:t>
            </a:r>
            <a:endParaRPr lang="en-US" dirty="0"/>
          </a:p>
          <a:p>
            <a:r>
              <a:rPr lang="en-US" dirty="0">
                <a:hlinkClick r:id="rId3"/>
              </a:rPr>
              <a:t>https://aka.ms/csharp-warning-compiler-options</a:t>
            </a:r>
            <a:endParaRPr lang="en-US" dirty="0"/>
          </a:p>
          <a:p>
            <a:r>
              <a:rPr lang="en-US" dirty="0">
                <a:hlinkClick r:id="rId4"/>
              </a:rPr>
              <a:t>https://aka.ms/csharp-coding-style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568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F76E-DC05-FC3E-1734-773CF8A9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A03EE-3CAE-8BB1-7B44-ADBE1034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[Toll example]</a:t>
            </a:r>
          </a:p>
          <a:p>
            <a:r>
              <a:rPr lang="en-US" dirty="0"/>
              <a:t>Use when it fits, either in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dirty="0"/>
              <a:t> or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switch</a:t>
            </a:r>
            <a:endParaRPr lang="en-US" dirty="0"/>
          </a:p>
          <a:p>
            <a:r>
              <a:rPr lang="en-US" dirty="0"/>
              <a:t>Let IntelliSense help you</a:t>
            </a:r>
          </a:p>
          <a:p>
            <a:r>
              <a:rPr lang="en-US" dirty="0"/>
              <a:t>See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ConditionalPatterns</a:t>
            </a:r>
            <a:r>
              <a:rPr lang="en-US" dirty="0"/>
              <a:t> file in demos</a:t>
            </a:r>
          </a:p>
        </p:txBody>
      </p:sp>
    </p:spTree>
    <p:extLst>
      <p:ext uri="{BB962C8B-B14F-4D97-AF65-F5344CB8AC3E}">
        <p14:creationId xmlns:p14="http://schemas.microsoft.com/office/powerpoint/2010/main" val="422678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5E4321-CAA8-874B-F3F8-DA2035F4FB7D}"/>
              </a:ext>
            </a:extLst>
          </p:cNvPr>
          <p:cNvGrpSpPr/>
          <p:nvPr/>
        </p:nvGrpSpPr>
        <p:grpSpPr>
          <a:xfrm>
            <a:off x="7681294" y="687364"/>
            <a:ext cx="1043606" cy="571504"/>
            <a:chOff x="10310194" y="1104825"/>
            <a:chExt cx="1043606" cy="571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6C762B-DCF4-1CE6-6274-483C1DD7F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2155"/>
            <a:stretch/>
          </p:blipFill>
          <p:spPr>
            <a:xfrm>
              <a:off x="10310194" y="1104825"/>
              <a:ext cx="1043606" cy="57150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D6DE0C-45C2-0766-8501-92FBD8BD86C5}"/>
                </a:ext>
              </a:extLst>
            </p:cNvPr>
            <p:cNvSpPr/>
            <p:nvPr/>
          </p:nvSpPr>
          <p:spPr>
            <a:xfrm>
              <a:off x="10310194" y="1210033"/>
              <a:ext cx="270998" cy="25438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490BD8-5C86-4919-7C72-6688492D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Usings and 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D542C-8D2B-FEA7-8FBE-8EC11E074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623"/>
            <a:ext cx="10515600" cy="46073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Global using</a:t>
            </a:r>
          </a:p>
          <a:p>
            <a:pPr lvl="1"/>
            <a:r>
              <a:rPr lang="en-US" dirty="0"/>
              <a:t>There’s a glyph for global usings and the source, right click goes to source</a:t>
            </a:r>
          </a:p>
          <a:p>
            <a:pPr lvl="1"/>
            <a:r>
              <a:rPr lang="en-US" dirty="0"/>
              <a:t>Source is generated if there is a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g.cs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at the end of the name</a:t>
            </a:r>
          </a:p>
          <a:p>
            <a:pPr lvl="1"/>
            <a:r>
              <a:rPr lang="en-US" dirty="0"/>
              <a:t>You can change what’s generated via the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csproj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file</a:t>
            </a:r>
          </a:p>
          <a:p>
            <a:pPr marL="914400" lvl="2" indent="0">
              <a:buNone/>
            </a:pP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5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ItemGroup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&lt;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Remove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5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System.Net.Http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</a:t>
            </a:r>
            <a:endParaRPr lang="en-US" sz="15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&lt;</a:t>
            </a:r>
            <a:r>
              <a:rPr lang="en-US" sz="15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5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CSharpNow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/&gt; &lt;!--</a:t>
            </a:r>
            <a:r>
              <a:rPr lang="en-US" sz="15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Error if this isn't a valid namespace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--&gt;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914400" lvl="2" indent="0">
              <a:buNone/>
            </a:pP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en-US" sz="15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ItemGroup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endParaRPr lang="en-US" sz="1700" dirty="0"/>
          </a:p>
          <a:p>
            <a:pPr lvl="1"/>
            <a:r>
              <a:rPr lang="en-US" dirty="0"/>
              <a:t>You can add them anywhere, but probably </a:t>
            </a:r>
            <a:r>
              <a:rPr lang="en-US" sz="21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100" dirty="0" err="1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csproj</a:t>
            </a:r>
            <a:r>
              <a:rPr lang="en-US" sz="21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or a </a:t>
            </a:r>
            <a:r>
              <a:rPr lang="en-US" sz="2100" dirty="0" err="1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global.usings.cs</a:t>
            </a:r>
            <a:r>
              <a:rPr lang="en-US" sz="2100" dirty="0">
                <a:solidFill>
                  <a:schemeClr val="accent5">
                    <a:lumMod val="50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/>
              <a:t>file</a:t>
            </a:r>
          </a:p>
          <a:p>
            <a:r>
              <a:rPr lang="en-US" dirty="0"/>
              <a:t>Aliases</a:t>
            </a:r>
          </a:p>
          <a:p>
            <a:pPr lvl="1"/>
            <a:r>
              <a:rPr lang="en-US" dirty="0"/>
              <a:t>Starting in C# 12, this works with tuples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PersonTuple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FirstName,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dirty="0"/>
          </a:p>
          <a:p>
            <a:r>
              <a:rPr lang="en-US" dirty="0"/>
              <a:t>Using static lets you  use static methods without stating the type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800" dirty="0"/>
          </a:p>
          <a:p>
            <a:r>
              <a:rPr lang="en-US" dirty="0"/>
              <a:t>File scoped namespaces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namespace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CSharpNow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9DAE57-B2D7-ECA6-01F6-94B02D56170C}"/>
              </a:ext>
            </a:extLst>
          </p:cNvPr>
          <p:cNvGrpSpPr/>
          <p:nvPr/>
        </p:nvGrpSpPr>
        <p:grpSpPr>
          <a:xfrm>
            <a:off x="8486272" y="125599"/>
            <a:ext cx="3513222" cy="1583036"/>
            <a:chOff x="6627680" y="175121"/>
            <a:chExt cx="3513222" cy="15830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24EA0F-B705-A232-C3C4-74F8C3B03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42" r="10532"/>
            <a:stretch/>
          </p:blipFill>
          <p:spPr>
            <a:xfrm>
              <a:off x="6627680" y="175121"/>
              <a:ext cx="3513222" cy="15830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282CA-3F86-DE27-4D7D-6894AACCC35A}"/>
                </a:ext>
              </a:extLst>
            </p:cNvPr>
            <p:cNvSpPr/>
            <p:nvPr/>
          </p:nvSpPr>
          <p:spPr>
            <a:xfrm>
              <a:off x="6888938" y="646268"/>
              <a:ext cx="536265" cy="563765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FD66AF-4CA6-7618-2C90-0B9A5DA0A9C9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7952292" y="878628"/>
            <a:ext cx="772608" cy="41135"/>
          </a:xfrm>
          <a:prstGeom prst="straightConnector1">
            <a:avLst/>
          </a:prstGeom>
          <a:noFill/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4269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D685D-5CBD-242A-934C-8A3589D8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Interpolated strings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4400A-A369-7D2C-AE5A-3E1BF221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String interpolation - C# | Microsoft Learn</a:t>
            </a:r>
            <a:endParaRPr lang="en-US" dirty="0"/>
          </a:p>
          <a:p>
            <a:r>
              <a:rPr lang="en-US" dirty="0"/>
              <a:t>Use for easy string manipulation</a:t>
            </a:r>
          </a:p>
          <a:p>
            <a:r>
              <a:rPr lang="en-US" dirty="0"/>
              <a:t>Fast and optimized</a:t>
            </a:r>
          </a:p>
          <a:p>
            <a:r>
              <a:rPr lang="en-US" dirty="0"/>
              <a:t>Formatting and localizing formatting in example project</a:t>
            </a:r>
          </a:p>
        </p:txBody>
      </p:sp>
    </p:spTree>
    <p:extLst>
      <p:ext uri="{BB962C8B-B14F-4D97-AF65-F5344CB8AC3E}">
        <p14:creationId xmlns:p14="http://schemas.microsoft.com/office/powerpoint/2010/main" val="222394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FBF8A-C55B-3CA4-B35A-5AFA0D82A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BD89-81C8-1674-FBC6-61CF5B7E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C# 11.0 new features: raw string literals | </a:t>
            </a:r>
            <a:r>
              <a:rPr lang="en-US" dirty="0" err="1">
                <a:hlinkClick r:id="rId2"/>
              </a:rPr>
              <a:t>endjin</a:t>
            </a:r>
            <a:r>
              <a:rPr lang="en-US" dirty="0">
                <a:hlinkClick r:id="rId2"/>
              </a:rPr>
              <a:t> - Azure Data Analytics Consultancy UK</a:t>
            </a:r>
            <a:endParaRPr lang="en-US" dirty="0"/>
          </a:p>
          <a:p>
            <a:r>
              <a:rPr lang="en-US" dirty="0"/>
              <a:t>Use when escaping curly bracket and double quotes, like JSON</a:t>
            </a:r>
          </a:p>
          <a:p>
            <a:r>
              <a:rPr lang="en-US" dirty="0"/>
              <a:t>Use verbatim strings to limit escaping backslash</a:t>
            </a:r>
          </a:p>
        </p:txBody>
      </p:sp>
    </p:spTree>
    <p:extLst>
      <p:ext uri="{BB962C8B-B14F-4D97-AF65-F5344CB8AC3E}">
        <p14:creationId xmlns:p14="http://schemas.microsoft.com/office/powerpoint/2010/main" val="285871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4107-C13B-9195-4492-9A443B6E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and compound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BE796-940F-B836-45B6-8C40A603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ThrowIfnull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x ??= “42;</a:t>
            </a:r>
          </a:p>
        </p:txBody>
      </p:sp>
    </p:spTree>
    <p:extLst>
      <p:ext uri="{BB962C8B-B14F-4D97-AF65-F5344CB8AC3E}">
        <p14:creationId xmlns:p14="http://schemas.microsoft.com/office/powerpoint/2010/main" val="3069800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4B3C-A4E4-44C4-1A53-BE779898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Index/Range (including ^ from the end)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F7CD-23DB-B011-DF22-26E41C02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Index/Range (including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^</a:t>
            </a:r>
            <a:r>
              <a:rPr lang="en-US" dirty="0"/>
              <a:t> from the end)</a:t>
            </a:r>
          </a:p>
          <a:p>
            <a:r>
              <a:rPr lang="en-US" dirty="0"/>
              <a:t>Let IntelliSense help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9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0D0F6C-A020-93D8-662E-E1BE0A233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3999-7431-E2B3-F96C-ACD5EA3D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that may be interesting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92FC0-57FD-F3A5-17CB-15E7E7C6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Aync</a:t>
            </a:r>
            <a:r>
              <a:rPr lang="en-US" dirty="0"/>
              <a:t> streams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Span&lt;T&gt;</a:t>
            </a:r>
            <a:r>
              <a:rPr lang="en-US" dirty="0"/>
              <a:t>, particularly to replace unsafe code</a:t>
            </a:r>
          </a:p>
        </p:txBody>
      </p:sp>
    </p:spTree>
    <p:extLst>
      <p:ext uri="{BB962C8B-B14F-4D97-AF65-F5344CB8AC3E}">
        <p14:creationId xmlns:p14="http://schemas.microsoft.com/office/powerpoint/2010/main" val="20873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9834-E777-9DD5-5004-27ACADDE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D0D43-1498-CD18-775A-416A4A27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413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kdollard@microsoft.com</a:t>
            </a:r>
            <a:endParaRPr lang="en-US" dirty="0"/>
          </a:p>
          <a:p>
            <a:r>
              <a:rPr lang="en-US" dirty="0"/>
              <a:t>Slides and code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hlinkClick r:id="rId3"/>
              </a:rPr>
              <a:t>https://github.com/KathleenDollard/devintersection-2024-csharp-now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Probably not until Sunday </a:t>
            </a:r>
          </a:p>
          <a:p>
            <a:r>
              <a:rPr lang="en-US" dirty="0"/>
              <a:t>C# design: </a:t>
            </a:r>
          </a:p>
          <a:p>
            <a:pPr lvl="1"/>
            <a:r>
              <a:rPr lang="en-US" dirty="0">
                <a:hlinkClick r:id="rId4"/>
              </a:rPr>
              <a:t>https://github.com/dotnet/csharplang</a:t>
            </a:r>
            <a:r>
              <a:rPr lang="en-US" dirty="0"/>
              <a:t> </a:t>
            </a:r>
          </a:p>
          <a:p>
            <a:r>
              <a:rPr lang="en-US" dirty="0"/>
              <a:t>Implementation: </a:t>
            </a:r>
          </a:p>
          <a:p>
            <a:pPr lvl="1"/>
            <a:r>
              <a:rPr lang="en-US" dirty="0">
                <a:hlinkClick r:id="rId5"/>
              </a:rPr>
              <a:t>https://aka.ms/csharp-feature-status</a:t>
            </a:r>
            <a:r>
              <a:rPr lang="en-US" dirty="0"/>
              <a:t>   </a:t>
            </a:r>
          </a:p>
          <a:p>
            <a:r>
              <a:rPr lang="en-US" dirty="0"/>
              <a:t>.NET blog</a:t>
            </a:r>
          </a:p>
          <a:p>
            <a:pPr lvl="1"/>
            <a:r>
              <a:rPr lang="en-US" dirty="0">
                <a:hlinkClick r:id="rId6"/>
              </a:rPr>
              <a:t>https://devblogs.microsoft.com/dotnet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488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adder up a hole">
            <a:extLst>
              <a:ext uri="{FF2B5EF4-FFF2-40B4-BE49-F238E27FC236}">
                <a16:creationId xmlns:a16="http://schemas.microsoft.com/office/drawing/2014/main" id="{ED9AD9D1-4777-2C46-4B23-3C71EAEB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6" b="35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274F3-02A6-892A-C51F-433B8F9A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Language can help you find the “pit of success”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2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04D5-F25E-C82A-DA84-7D5BBB38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that lead you to the pit of success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7AA299-B907-C037-9DAC-4FCD11D9C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776204"/>
              </p:ext>
            </p:extLst>
          </p:nvPr>
        </p:nvGraphicFramePr>
        <p:xfrm>
          <a:off x="128693" y="1121939"/>
          <a:ext cx="11225107" cy="537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3E62F-04C6-CDAC-71C5-322FD7462B6C}"/>
              </a:ext>
            </a:extLst>
          </p:cNvPr>
          <p:cNvSpPr txBox="1"/>
          <p:nvPr/>
        </p:nvSpPr>
        <p:spPr>
          <a:xfrm>
            <a:off x="9129519" y="3345742"/>
            <a:ext cx="2059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Studio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41140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Emojis">
            <a:extLst>
              <a:ext uri="{FF2B5EF4-FFF2-40B4-BE49-F238E27FC236}">
                <a16:creationId xmlns:a16="http://schemas.microsoft.com/office/drawing/2014/main" id="{4C7AFA19-ECB7-07BB-4C08-090A56D73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EF8AC5-B06B-01F3-6929-8A8BBAFA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986" y="213896"/>
            <a:ext cx="5059680" cy="5597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200" dirty="0">
                <a:solidFill>
                  <a:srgbClr val="FFFFFF"/>
                </a:solidFill>
              </a:rPr>
              <a:t>Good languages are a set of features that together minimize your mistakes</a:t>
            </a: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If you’re in this room, you likely think strong typing helps you avoid mistakes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24340-BF26-BC76-CE82-F5CDBE40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96B3-5E17-AAB2-34C6-4D207D94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2F68D-712C-485B-1A6F-D7095AABDB93}"/>
              </a:ext>
            </a:extLst>
          </p:cNvPr>
          <p:cNvSpPr txBox="1"/>
          <p:nvPr/>
        </p:nvSpPr>
        <p:spPr>
          <a:xfrm>
            <a:off x="4685132" y="3198167"/>
            <a:ext cx="2662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Code under review</a:t>
            </a:r>
          </a:p>
        </p:txBody>
      </p:sp>
    </p:spTree>
    <p:extLst>
      <p:ext uri="{BB962C8B-B14F-4D97-AF65-F5344CB8AC3E}">
        <p14:creationId xmlns:p14="http://schemas.microsoft.com/office/powerpoint/2010/main" val="331916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7879F-5DFC-2284-6A17-540C9FA19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D16-E67E-351E-E0A2-FCC12F55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lose-up of package with blank tag">
            <a:extLst>
              <a:ext uri="{FF2B5EF4-FFF2-40B4-BE49-F238E27FC236}">
                <a16:creationId xmlns:a16="http://schemas.microsoft.com/office/drawing/2014/main" id="{F8029BBE-B2B0-B750-0B3D-7BE61051F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t="20837" r="691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DC3112-C5DC-DD00-6A20-AC11C67D0564}"/>
              </a:ext>
            </a:extLst>
          </p:cNvPr>
          <p:cNvSpPr txBox="1"/>
          <p:nvPr/>
        </p:nvSpPr>
        <p:spPr>
          <a:xfrm rot="861489">
            <a:off x="5644259" y="3212515"/>
            <a:ext cx="48528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Ink Free" panose="03080402000500000000" pitchFamily="66" charset="0"/>
              </a:rPr>
              <a:t>Helpful and </a:t>
            </a:r>
            <a:br>
              <a:rPr lang="en-US" sz="4400" b="1" dirty="0">
                <a:latin typeface="Ink Free" panose="03080402000500000000" pitchFamily="66" charset="0"/>
              </a:rPr>
            </a:br>
            <a:r>
              <a:rPr lang="en-US" sz="4400" b="1" dirty="0">
                <a:latin typeface="Ink Free" panose="03080402000500000000" pitchFamily="66" charset="0"/>
              </a:rPr>
              <a:t>safe* methods</a:t>
            </a:r>
          </a:p>
          <a:p>
            <a:pPr algn="r"/>
            <a:r>
              <a:rPr lang="en-US" sz="4400" b="1" dirty="0">
                <a:latin typeface="Ink Free" panose="03080402000500000000" pitchFamily="66" charset="0"/>
              </a:rPr>
              <a:t>- from the Runtime</a:t>
            </a:r>
          </a:p>
        </p:txBody>
      </p:sp>
    </p:spTree>
    <p:extLst>
      <p:ext uri="{BB962C8B-B14F-4D97-AF65-F5344CB8AC3E}">
        <p14:creationId xmlns:p14="http://schemas.microsoft.com/office/powerpoint/2010/main" val="4246025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0047-1CBA-5373-872B-004AF71A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adds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F001-AB6D-D9CF-B56D-180D3372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partner teams enable scenarios for you</a:t>
            </a:r>
          </a:p>
          <a:p>
            <a:r>
              <a:rPr lang="en-US" dirty="0"/>
              <a:t>To make C# faster</a:t>
            </a:r>
          </a:p>
          <a:p>
            <a:r>
              <a:rPr lang="en-US" dirty="0"/>
              <a:t>For you</a:t>
            </a:r>
          </a:p>
          <a:p>
            <a:pPr lvl="1"/>
            <a:r>
              <a:rPr lang="en-US" dirty="0"/>
              <a:t>Reduce ways you can mess up</a:t>
            </a:r>
          </a:p>
          <a:p>
            <a:pPr lvl="1"/>
            <a:r>
              <a:rPr lang="en-US" dirty="0"/>
              <a:t>Reduce details you need to know</a:t>
            </a:r>
          </a:p>
          <a:p>
            <a:pPr lvl="1"/>
            <a:r>
              <a:rPr lang="en-US" dirty="0"/>
              <a:t>Make the fastest way the also the easiest</a:t>
            </a:r>
          </a:p>
          <a:p>
            <a:pPr lvl="1"/>
            <a:r>
              <a:rPr lang="en-US" dirty="0"/>
              <a:t>Make your code smaller and easier to read</a:t>
            </a:r>
          </a:p>
          <a:p>
            <a:pPr lvl="1"/>
            <a:r>
              <a:rPr lang="en-US" dirty="0"/>
              <a:t>Simplify overly complex scenarios</a:t>
            </a:r>
          </a:p>
        </p:txBody>
      </p:sp>
    </p:spTree>
    <p:extLst>
      <p:ext uri="{BB962C8B-B14F-4D97-AF65-F5344CB8AC3E}">
        <p14:creationId xmlns:p14="http://schemas.microsoft.com/office/powerpoint/2010/main" val="124596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029EF7-1032-CF93-5955-3EA21775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language can help with the not so simple problem of</a:t>
            </a:r>
            <a:br>
              <a:rPr lang="en-US" dirty="0"/>
            </a:br>
            <a:r>
              <a:rPr lang="en-US" dirty="0"/>
              <a:t>Creating and initializing 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7E74F-6177-0CD1-E5BA-83AD35F6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467"/>
            <a:ext cx="10515600" cy="40094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a lot of collection types to meet different needs</a:t>
            </a:r>
          </a:p>
          <a:p>
            <a:r>
              <a:rPr lang="en-US" dirty="0"/>
              <a:t>Different collections have different patterns for creation</a:t>
            </a:r>
          </a:p>
          <a:p>
            <a:r>
              <a:rPr lang="en-US" dirty="0"/>
              <a:t>Resizing of collections has non-zero overhead</a:t>
            </a:r>
          </a:p>
          <a:p>
            <a:r>
              <a:rPr lang="en-US" dirty="0"/>
              <a:t>The type of an argument was bound to the parameter type</a:t>
            </a:r>
          </a:p>
          <a:p>
            <a:r>
              <a:rPr lang="en-US" dirty="0"/>
              <a:t>Combining individual values and ranges was awkward</a:t>
            </a:r>
          </a:p>
          <a:p>
            <a:r>
              <a:rPr lang="en-US" dirty="0"/>
              <a:t>Creation was not unified with recent slice/range syntax</a:t>
            </a:r>
          </a:p>
          <a:p>
            <a:r>
              <a:rPr lang="en-US" dirty="0"/>
              <a:t>Creating empty collections required special syntax to be efficient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/>
              <a:t>Meet collection expressions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2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19952</TotalTime>
  <Words>1515</Words>
  <Application>Microsoft Office PowerPoint</Application>
  <PresentationFormat>Widescreen</PresentationFormat>
  <Paragraphs>213</Paragraphs>
  <Slides>29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Cascadia Code</vt:lpstr>
      <vt:lpstr>Cascadia Mono</vt:lpstr>
      <vt:lpstr>Ink Free</vt:lpstr>
      <vt:lpstr>Wingdings</vt:lpstr>
      <vt:lpstr>Office Theme</vt:lpstr>
      <vt:lpstr>The best features of C# that you might not be using </vt:lpstr>
      <vt:lpstr>Would you have come  if the title was C# helps you avoid messes</vt:lpstr>
      <vt:lpstr>Language can help you find the “pit of success”</vt:lpstr>
      <vt:lpstr>Tools that lead you to the pit of success</vt:lpstr>
      <vt:lpstr>Good languages are a set of features that together minimize your mistakes  If you’re in this room, you likely think strong typing helps you avoid mistakes</vt:lpstr>
      <vt:lpstr>PowerPoint Presentation</vt:lpstr>
      <vt:lpstr>PowerPoint Presentation</vt:lpstr>
      <vt:lpstr>C# adds new features</vt:lpstr>
      <vt:lpstr>How language can help with the not so simple problem of Creating and initializing a collection</vt:lpstr>
      <vt:lpstr>But wait,  there’s more</vt:lpstr>
      <vt:lpstr>C# compiler and MSBuild</vt:lpstr>
      <vt:lpstr>Two ways to version a compiler</vt:lpstr>
      <vt:lpstr>Your .csproj</vt:lpstr>
      <vt:lpstr>MS Build stuff to explore (homework, sorry, not sorry)</vt:lpstr>
      <vt:lpstr>General C# Guidelines</vt:lpstr>
      <vt:lpstr>Nullable reference types</vt:lpstr>
      <vt:lpstr>Overloads</vt:lpstr>
      <vt:lpstr>Limit numeric casts and conversions</vt:lpstr>
      <vt:lpstr>Tips</vt:lpstr>
      <vt:lpstr>Records</vt:lpstr>
      <vt:lpstr>Help the compiler to help you Customizing feedback/warnings</vt:lpstr>
      <vt:lpstr>Pattern matching</vt:lpstr>
      <vt:lpstr>Usings and namespaces</vt:lpstr>
      <vt:lpstr>Interpolated strings</vt:lpstr>
      <vt:lpstr>Raw string literals</vt:lpstr>
      <vt:lpstr>Ternary and compound operators</vt:lpstr>
      <vt:lpstr>Index/Range (including ^ from the end) </vt:lpstr>
      <vt:lpstr>Other things that may be interesting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Kathleen Dollard</dc:creator>
  <cp:lastModifiedBy>Kathleen Dollard</cp:lastModifiedBy>
  <cp:revision>3</cp:revision>
  <dcterms:created xsi:type="dcterms:W3CDTF">2024-08-22T19:42:23Z</dcterms:created>
  <dcterms:modified xsi:type="dcterms:W3CDTF">2024-09-16T11:24:53Z</dcterms:modified>
</cp:coreProperties>
</file>